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0697" autoAdjust="0"/>
  </p:normalViewPr>
  <p:slideViewPr>
    <p:cSldViewPr>
      <p:cViewPr varScale="1">
        <p:scale>
          <a:sx n="34" d="100"/>
          <a:sy n="34" d="100"/>
        </p:scale>
        <p:origin x="8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5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SoNiC\Downloads\Clean%20Data%20with%20Top%20Categorie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'Top Categories'!$B$1</c:f>
              <c:strCache>
                <c:ptCount val="1"/>
                <c:pt idx="0">
                  <c:v>Score</c:v>
                </c:pt>
              </c:strCache>
            </c:strRef>
          </c:tx>
          <c:spPr>
            <a:solidFill>
              <a:schemeClr val="accent1"/>
            </a:solidFill>
            <a:ln>
              <a:noFill/>
            </a:ln>
            <a:effectLst/>
          </c:spPr>
          <c:invertIfNegative val="0"/>
          <c:cat>
            <c:strRef>
              <c:f>'Top Categories'!$A$2:$A$6</c:f>
              <c:strCache>
                <c:ptCount val="5"/>
                <c:pt idx="0">
                  <c:v>Animals</c:v>
                </c:pt>
                <c:pt idx="1">
                  <c:v>Science</c:v>
                </c:pt>
                <c:pt idx="2">
                  <c:v>Healthy Eating</c:v>
                </c:pt>
                <c:pt idx="3">
                  <c:v>Technology</c:v>
                </c:pt>
                <c:pt idx="4">
                  <c:v>Food</c:v>
                </c:pt>
              </c:strCache>
            </c:strRef>
          </c:cat>
          <c:val>
            <c:numRef>
              <c:f>'Top Categories'!$B$2:$B$6</c:f>
              <c:numCache>
                <c:formatCode>General</c:formatCode>
                <c:ptCount val="5"/>
                <c:pt idx="0">
                  <c:v>68624</c:v>
                </c:pt>
                <c:pt idx="1">
                  <c:v>65405</c:v>
                </c:pt>
                <c:pt idx="2">
                  <c:v>63138</c:v>
                </c:pt>
                <c:pt idx="3">
                  <c:v>63035</c:v>
                </c:pt>
                <c:pt idx="4">
                  <c:v>61598</c:v>
                </c:pt>
              </c:numCache>
            </c:numRef>
          </c:val>
          <c:extLst>
            <c:ext xmlns:c16="http://schemas.microsoft.com/office/drawing/2014/chart" uri="{C3380CC4-5D6E-409C-BE32-E72D297353CC}">
              <c16:uniqueId val="{00000000-FF4D-4FE8-B2F1-F93C9C8E0555}"/>
            </c:ext>
          </c:extLst>
        </c:ser>
        <c:dLbls>
          <c:showLegendKey val="0"/>
          <c:showVal val="0"/>
          <c:showCatName val="0"/>
          <c:showSerName val="0"/>
          <c:showPercent val="0"/>
          <c:showBubbleSize val="0"/>
        </c:dLbls>
        <c:gapWidth val="219"/>
        <c:overlap val="-27"/>
        <c:axId val="863619216"/>
        <c:axId val="924318688"/>
      </c:barChart>
      <c:catAx>
        <c:axId val="86361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924318688"/>
        <c:crosses val="autoZero"/>
        <c:auto val="1"/>
        <c:lblAlgn val="ctr"/>
        <c:lblOffset val="100"/>
        <c:noMultiLvlLbl val="0"/>
      </c:catAx>
      <c:valAx>
        <c:axId val="924318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863619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'Top Categories'!$B$1</c:f>
              <c:strCache>
                <c:ptCount val="1"/>
                <c:pt idx="0">
                  <c:v>Score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597-4D72-930E-6CF400B19B2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597-4D72-930E-6CF400B19B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597-4D72-930E-6CF400B19B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597-4D72-930E-6CF400B19B2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597-4D72-930E-6CF400B19B27}"/>
              </c:ext>
            </c:extLst>
          </c:dPt>
          <c:dLbls>
            <c:dLbl>
              <c:idx val="2"/>
              <c:layout>
                <c:manualLayout>
                  <c:x val="-0.11796692956637521"/>
                  <c:y val="-5.731469999921195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597-4D72-930E-6CF400B19B27}"/>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'Top Categories'!$A$2:$A$6</c:f>
              <c:strCache>
                <c:ptCount val="5"/>
                <c:pt idx="0">
                  <c:v>Animals</c:v>
                </c:pt>
                <c:pt idx="1">
                  <c:v>Science</c:v>
                </c:pt>
                <c:pt idx="2">
                  <c:v>Healthy Eating</c:v>
                </c:pt>
                <c:pt idx="3">
                  <c:v>Technology</c:v>
                </c:pt>
                <c:pt idx="4">
                  <c:v>Food</c:v>
                </c:pt>
              </c:strCache>
            </c:strRef>
          </c:cat>
          <c:val>
            <c:numRef>
              <c:f>'Top Categories'!$B$2:$B$6</c:f>
              <c:numCache>
                <c:formatCode>General</c:formatCode>
                <c:ptCount val="5"/>
                <c:pt idx="0">
                  <c:v>68624</c:v>
                </c:pt>
                <c:pt idx="1">
                  <c:v>65405</c:v>
                </c:pt>
                <c:pt idx="2">
                  <c:v>63138</c:v>
                </c:pt>
                <c:pt idx="3">
                  <c:v>63035</c:v>
                </c:pt>
                <c:pt idx="4">
                  <c:v>61598</c:v>
                </c:pt>
              </c:numCache>
            </c:numRef>
          </c:val>
          <c:extLst>
            <c:ext xmlns:c16="http://schemas.microsoft.com/office/drawing/2014/chart" uri="{C3380CC4-5D6E-409C-BE32-E72D297353CC}">
              <c16:uniqueId val="{0000000A-F597-4D72-930E-6CF400B19B27}"/>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a:t>
            </a:r>
            <a:r>
              <a:rPr lang="en-US"/>
              <a:t>Usama Maqsood </a:t>
            </a:r>
            <a:r>
              <a:rPr lang="en-US" dirty="0"/>
              <a:t>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err="1"/>
              <a:t>Gourav</a:t>
            </a:r>
            <a:r>
              <a:rPr lang="en-US" dirty="0"/>
              <a:t>,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7.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Animals and Science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“Animals”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277600" y="7048500"/>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cstate="print"/>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GOURAV SINHA</a:t>
            </a:r>
          </a:p>
          <a:p>
            <a:r>
              <a:rPr lang="en-US" sz="2400" b="1" dirty="0"/>
              <a:t>Data Analyst</a:t>
            </a:r>
            <a:endParaRPr lang="en-IN" sz="2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714306" y="4058699"/>
            <a:ext cx="1886894" cy="1938992"/>
          </a:xfrm>
          <a:prstGeom prst="rect">
            <a:avLst/>
          </a:prstGeom>
          <a:noFill/>
        </p:spPr>
        <p:txBody>
          <a:bodyPr wrap="square" rtlCol="0">
            <a:spAutoFit/>
          </a:bodyPr>
          <a:lstStyle/>
          <a:p>
            <a:pPr algn="ctr"/>
            <a:r>
              <a:rPr lang="en-US" sz="4800" dirty="0">
                <a:solidFill>
                  <a:srgbClr val="A100FF"/>
                </a:solidFill>
              </a:rPr>
              <a:t>68624</a:t>
            </a:r>
          </a:p>
          <a:p>
            <a:pPr algn="ctr"/>
            <a:r>
              <a:rPr lang="en-US" sz="2400" dirty="0"/>
              <a:t>Score of Animal Category</a:t>
            </a:r>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February</a:t>
            </a:r>
          </a:p>
          <a:p>
            <a:pPr algn="ctr"/>
            <a:endParaRPr lang="en-US" sz="2400" dirty="0"/>
          </a:p>
          <a:p>
            <a:pPr algn="ctr"/>
            <a:r>
              <a:rPr lang="en-US" sz="2400" dirty="0"/>
              <a:t>Month with</a:t>
            </a:r>
          </a:p>
          <a:p>
            <a:pPr algn="ctr"/>
            <a:r>
              <a:rPr lang="en-US" sz="2400" dirty="0"/>
              <a:t> most posts</a:t>
            </a:r>
            <a:endParaRPr lang="en-IN"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1594255C-D179-40F7-BF7D-020D54A1838F}"/>
              </a:ext>
            </a:extLst>
          </p:cNvPr>
          <p:cNvGraphicFramePr>
            <a:graphicFrameLocks/>
          </p:cNvGraphicFramePr>
          <p:nvPr>
            <p:extLst>
              <p:ext uri="{D42A27DB-BD31-4B8C-83A1-F6EECF244321}">
                <p14:modId xmlns:p14="http://schemas.microsoft.com/office/powerpoint/2010/main" val="2304838480"/>
              </p:ext>
            </p:extLst>
          </p:nvPr>
        </p:nvGraphicFramePr>
        <p:xfrm>
          <a:off x="4038600" y="1383832"/>
          <a:ext cx="12038474" cy="8030161"/>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B17926F6-C211-4AA8-85AD-56B83FC71580}"/>
              </a:ext>
            </a:extLst>
          </p:cNvPr>
          <p:cNvGraphicFramePr>
            <a:graphicFrameLocks/>
          </p:cNvGraphicFramePr>
          <p:nvPr>
            <p:extLst>
              <p:ext uri="{D42A27DB-BD31-4B8C-83A1-F6EECF244321}">
                <p14:modId xmlns:p14="http://schemas.microsoft.com/office/powerpoint/2010/main" val="4027827250"/>
              </p:ext>
            </p:extLst>
          </p:nvPr>
        </p:nvGraphicFramePr>
        <p:xfrm>
          <a:off x="4524919" y="781697"/>
          <a:ext cx="10562681" cy="847660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0" name="Chart 29">
            <a:extLst>
              <a:ext uri="{FF2B5EF4-FFF2-40B4-BE49-F238E27FC236}">
                <a16:creationId xmlns:a16="http://schemas.microsoft.com/office/drawing/2014/main" id="{B17926F6-C211-4AA8-85AD-56B83FC71580}"/>
              </a:ext>
            </a:extLst>
          </p:cNvPr>
          <p:cNvGraphicFramePr>
            <a:graphicFrameLocks/>
          </p:cNvGraphicFramePr>
          <p:nvPr>
            <p:extLst>
              <p:ext uri="{D42A27DB-BD31-4B8C-83A1-F6EECF244321}">
                <p14:modId xmlns:p14="http://schemas.microsoft.com/office/powerpoint/2010/main" val="2309677211"/>
              </p:ext>
            </p:extLst>
          </p:nvPr>
        </p:nvGraphicFramePr>
        <p:xfrm>
          <a:off x="4297182" y="1028699"/>
          <a:ext cx="10333218" cy="773946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210</TotalTime>
  <Words>1270</Words>
  <Application>Microsoft Office PowerPoint</Application>
  <PresentationFormat>Custom</PresentationFormat>
  <Paragraphs>142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Graphik Regular</vt:lpstr>
      <vt:lpstr>Clear Sans Regular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SoNiC</cp:lastModifiedBy>
  <cp:revision>33</cp:revision>
  <dcterms:created xsi:type="dcterms:W3CDTF">2006-08-16T00:00:00Z</dcterms:created>
  <dcterms:modified xsi:type="dcterms:W3CDTF">2023-07-16T18:21:56Z</dcterms:modified>
  <dc:identifier>DAEhDyfaYKE</dc:identifier>
</cp:coreProperties>
</file>